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94" r:id="rId2"/>
    <p:sldId id="257" r:id="rId3"/>
    <p:sldId id="258" r:id="rId4"/>
    <p:sldId id="262" r:id="rId5"/>
    <p:sldId id="296" r:id="rId6"/>
    <p:sldId id="264" r:id="rId7"/>
    <p:sldId id="295" r:id="rId8"/>
    <p:sldId id="297" r:id="rId9"/>
    <p:sldId id="298" r:id="rId10"/>
    <p:sldId id="320" r:id="rId11"/>
    <p:sldId id="322" r:id="rId12"/>
    <p:sldId id="300" r:id="rId13"/>
    <p:sldId id="301" r:id="rId14"/>
    <p:sldId id="304" r:id="rId15"/>
    <p:sldId id="305" r:id="rId16"/>
    <p:sldId id="325" r:id="rId17"/>
    <p:sldId id="306" r:id="rId18"/>
    <p:sldId id="324" r:id="rId19"/>
    <p:sldId id="321" r:id="rId20"/>
    <p:sldId id="31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uhd Faris Hamzah" initials="MH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BE06D88-EA52-4EA3-954E-B19AE618A857}" v="1" dt="2025-12-01T03:38:11.85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0313" autoAdjust="0"/>
  </p:normalViewPr>
  <p:slideViewPr>
    <p:cSldViewPr snapToGrid="0">
      <p:cViewPr varScale="1">
        <p:scale>
          <a:sx n="54" d="100"/>
          <a:sy n="54" d="100"/>
        </p:scale>
        <p:origin x="1080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rveensathia@gmail.com" userId="211fe96359f3d81b" providerId="LiveId" clId="{3ABB6809-9C4B-4E22-96F3-02ADEA031D66}"/>
    <pc:docChg chg="custSel modSld">
      <pc:chgData name="parveensathia@gmail.com" userId="211fe96359f3d81b" providerId="LiveId" clId="{3ABB6809-9C4B-4E22-96F3-02ADEA031D66}" dt="2025-12-01T03:38:14.262" v="6" actId="1076"/>
      <pc:docMkLst>
        <pc:docMk/>
      </pc:docMkLst>
      <pc:sldChg chg="addSp modSp mod">
        <pc:chgData name="parveensathia@gmail.com" userId="211fe96359f3d81b" providerId="LiveId" clId="{3ABB6809-9C4B-4E22-96F3-02ADEA031D66}" dt="2025-12-01T03:38:14.262" v="6" actId="1076"/>
        <pc:sldMkLst>
          <pc:docMk/>
          <pc:sldMk cId="0" sldId="294"/>
        </pc:sldMkLst>
        <pc:picChg chg="mod">
          <ac:chgData name="parveensathia@gmail.com" userId="211fe96359f3d81b" providerId="LiveId" clId="{3ABB6809-9C4B-4E22-96F3-02ADEA031D66}" dt="2025-12-01T03:38:10.258" v="4" actId="1076"/>
          <ac:picMkLst>
            <pc:docMk/>
            <pc:sldMk cId="0" sldId="294"/>
            <ac:picMk id="4" creationId="{00000000-0000-0000-0000-000000000000}"/>
          </ac:picMkLst>
        </pc:picChg>
        <pc:picChg chg="add mod">
          <ac:chgData name="parveensathia@gmail.com" userId="211fe96359f3d81b" providerId="LiveId" clId="{3ABB6809-9C4B-4E22-96F3-02ADEA031D66}" dt="2025-12-01T03:38:14.262" v="6" actId="1076"/>
          <ac:picMkLst>
            <pc:docMk/>
            <pc:sldMk cId="0" sldId="294"/>
            <ac:picMk id="6" creationId="{44936329-FDFC-9FA6-B09D-B8B646AB00EB}"/>
          </ac:picMkLst>
        </pc:picChg>
      </pc:sldChg>
      <pc:sldChg chg="delSp mod">
        <pc:chgData name="parveensathia@gmail.com" userId="211fe96359f3d81b" providerId="LiveId" clId="{3ABB6809-9C4B-4E22-96F3-02ADEA031D66}" dt="2025-12-01T03:37:35.620" v="3" actId="478"/>
        <pc:sldMkLst>
          <pc:docMk/>
          <pc:sldMk cId="0" sldId="306"/>
        </pc:sldMkLst>
        <pc:spChg chg="del">
          <ac:chgData name="parveensathia@gmail.com" userId="211fe96359f3d81b" providerId="LiveId" clId="{3ABB6809-9C4B-4E22-96F3-02ADEA031D66}" dt="2025-12-01T03:37:35.620" v="3" actId="478"/>
          <ac:spMkLst>
            <pc:docMk/>
            <pc:sldMk cId="0" sldId="306"/>
            <ac:spMk id="3" creationId="{00000000-0000-0000-0000-000000000000}"/>
          </ac:spMkLst>
        </pc:spChg>
      </pc:sldChg>
      <pc:sldChg chg="delSp mod">
        <pc:chgData name="parveensathia@gmail.com" userId="211fe96359f3d81b" providerId="LiveId" clId="{3ABB6809-9C4B-4E22-96F3-02ADEA031D66}" dt="2025-12-01T03:37:26.405" v="1" actId="478"/>
        <pc:sldMkLst>
          <pc:docMk/>
          <pc:sldMk cId="0" sldId="319"/>
        </pc:sldMkLst>
        <pc:spChg chg="del">
          <ac:chgData name="parveensathia@gmail.com" userId="211fe96359f3d81b" providerId="LiveId" clId="{3ABB6809-9C4B-4E22-96F3-02ADEA031D66}" dt="2025-12-01T03:37:24.790" v="0" actId="478"/>
          <ac:spMkLst>
            <pc:docMk/>
            <pc:sldMk cId="0" sldId="319"/>
            <ac:spMk id="3" creationId="{00000000-0000-0000-0000-000000000000}"/>
          </ac:spMkLst>
        </pc:spChg>
        <pc:spChg chg="del">
          <ac:chgData name="parveensathia@gmail.com" userId="211fe96359f3d81b" providerId="LiveId" clId="{3ABB6809-9C4B-4E22-96F3-02ADEA031D66}" dt="2025-12-01T03:37:26.405" v="1" actId="478"/>
          <ac:spMkLst>
            <pc:docMk/>
            <pc:sldMk cId="0" sldId="319"/>
            <ac:spMk id="4" creationId="{00000000-0000-0000-0000-000000000000}"/>
          </ac:spMkLst>
        </pc:spChg>
      </pc:sldChg>
      <pc:sldChg chg="delSp mod">
        <pc:chgData name="parveensathia@gmail.com" userId="211fe96359f3d81b" providerId="LiveId" clId="{3ABB6809-9C4B-4E22-96F3-02ADEA031D66}" dt="2025-12-01T03:37:30.783" v="2" actId="478"/>
        <pc:sldMkLst>
          <pc:docMk/>
          <pc:sldMk cId="0" sldId="321"/>
        </pc:sldMkLst>
        <pc:spChg chg="del">
          <ac:chgData name="parveensathia@gmail.com" userId="211fe96359f3d81b" providerId="LiveId" clId="{3ABB6809-9C4B-4E22-96F3-02ADEA031D66}" dt="2025-12-01T03:37:30.783" v="2" actId="478"/>
          <ac:spMkLst>
            <pc:docMk/>
            <pc:sldMk cId="0" sldId="321"/>
            <ac:spMk id="2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1288" y="-8468"/>
            <a:ext cx="12226405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1" y="2404534"/>
            <a:ext cx="776895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461" y="4050835"/>
            <a:ext cx="776895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800" y="4470400"/>
            <a:ext cx="8463619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68099" y="3632200"/>
            <a:ext cx="7226405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470400"/>
            <a:ext cx="8463620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1931988"/>
            <a:ext cx="8463620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3180" y="609600"/>
            <a:ext cx="809624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  <p:sp>
        <p:nvSpPr>
          <p:cNvPr id="24" name="TextBox 23"/>
          <p:cNvSpPr txBox="1"/>
          <p:nvPr/>
        </p:nvSpPr>
        <p:spPr>
          <a:xfrm>
            <a:off x="643615" y="790378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996933" y="2886556"/>
            <a:ext cx="60975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 panose="020B0604020202020204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1131" y="609600"/>
            <a:ext cx="8455287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2796" y="4013200"/>
            <a:ext cx="8463621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9749" y="609601"/>
            <a:ext cx="130508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2799" y="609601"/>
            <a:ext cx="6926701" cy="525145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8" y="2700869"/>
            <a:ext cx="8463620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8" y="4527448"/>
            <a:ext cx="8463620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2801" y="2160589"/>
            <a:ext cx="411747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8939" y="2160590"/>
            <a:ext cx="411748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2799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55520" y="2160983"/>
            <a:ext cx="41208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55520" y="2737247"/>
            <a:ext cx="4120896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609600"/>
            <a:ext cx="8463619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1498604"/>
            <a:ext cx="3720243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1701" y="514926"/>
            <a:ext cx="4514716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2777069"/>
            <a:ext cx="3720243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799" y="4800600"/>
            <a:ext cx="846361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12799" y="609600"/>
            <a:ext cx="8463619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799" y="5367338"/>
            <a:ext cx="8463619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11289" y="-8468"/>
            <a:ext cx="12226407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2799" y="2160590"/>
            <a:ext cx="8463619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7011" y="6041364"/>
            <a:ext cx="9121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AB07D-6790-4C74-A1BA-E238F2F1149E}" type="datetimeFigureOut">
              <a:rPr lang="en-IN" smtClean="0"/>
              <a:t>01-12-2025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2799" y="6041364"/>
            <a:ext cx="61639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2902" y="6041364"/>
            <a:ext cx="683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B44F2D8-AF2A-4404-9268-901427FDD8DD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panose="05040102010807070707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9803" y="1064302"/>
            <a:ext cx="11272604" cy="1933730"/>
          </a:xfrm>
        </p:spPr>
        <p:txBody>
          <a:bodyPr/>
          <a:lstStyle/>
          <a:p>
            <a:pPr algn="l"/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TRAINING OF CORE TRAINERS</a:t>
            </a:r>
            <a:br>
              <a:rPr lang="en-US" sz="2400" b="1" dirty="0">
                <a:solidFill>
                  <a:schemeClr val="tx1"/>
                </a:solidFill>
              </a:rPr>
            </a:br>
            <a:br>
              <a:rPr lang="en-US" sz="2400" b="1" dirty="0">
                <a:solidFill>
                  <a:schemeClr val="tx1"/>
                </a:solidFill>
              </a:rPr>
            </a:br>
            <a:r>
              <a:rPr lang="en-US" sz="2400" b="1" dirty="0">
                <a:solidFill>
                  <a:schemeClr val="tx1"/>
                </a:solidFill>
              </a:rPr>
              <a:t> </a:t>
            </a:r>
            <a:r>
              <a:rPr lang="en-US" sz="2800" b="1" dirty="0">
                <a:solidFill>
                  <a:schemeClr val="tx1"/>
                </a:solidFill>
              </a:rPr>
              <a:t>CLINICAL PRACTICE GUIDELINE</a:t>
            </a:r>
            <a:br>
              <a:rPr lang="en-US" sz="2400" b="1" dirty="0">
                <a:solidFill>
                  <a:schemeClr val="tx1"/>
                </a:solidFill>
              </a:rPr>
            </a:br>
            <a:br>
              <a:rPr lang="en-US" sz="3600" b="1" dirty="0">
                <a:solidFill>
                  <a:schemeClr val="tx1"/>
                </a:solidFill>
              </a:rPr>
            </a:br>
            <a:r>
              <a:rPr lang="en-US" sz="3600" b="1" dirty="0">
                <a:solidFill>
                  <a:schemeClr val="tx1"/>
                </a:solidFill>
              </a:rPr>
              <a:t>  </a:t>
            </a:r>
            <a:r>
              <a:rPr lang="en-US" sz="4000" b="1" dirty="0">
                <a:solidFill>
                  <a:schemeClr val="tx1"/>
                </a:solidFill>
              </a:rPr>
              <a:t>MANAGEMENT OF EARLY CHILDHOOD CARIES (3</a:t>
            </a:r>
            <a:r>
              <a:rPr lang="en-US" sz="4000" b="1" baseline="30000" dirty="0">
                <a:solidFill>
                  <a:schemeClr val="tx1"/>
                </a:solidFill>
              </a:rPr>
              <a:t>RD</a:t>
            </a:r>
            <a:r>
              <a:rPr lang="en-US" sz="4000" b="1" dirty="0">
                <a:solidFill>
                  <a:schemeClr val="tx1"/>
                </a:solidFill>
              </a:rPr>
              <a:t> EDITION)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411" y="3388988"/>
            <a:ext cx="8634334" cy="821619"/>
          </a:xfrm>
        </p:spPr>
        <p:txBody>
          <a:bodyPr>
            <a:normAutofit fontScale="92500"/>
          </a:bodyPr>
          <a:lstStyle/>
          <a:p>
            <a:r>
              <a:rPr lang="en-US" sz="3200" dirty="0">
                <a:solidFill>
                  <a:schemeClr val="tx2"/>
                </a:solidFill>
              </a:rPr>
              <a:t>CASE DISCUSSION 3 ON TREATMENT MODALITIES </a:t>
            </a:r>
          </a:p>
        </p:txBody>
      </p:sp>
      <p:pic>
        <p:nvPicPr>
          <p:cNvPr id="4" name="Picture 3" descr="caries-fig-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1883" y="4379616"/>
            <a:ext cx="4037401" cy="2272907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5" name="Picture 4" descr="a2103468947feed7d9973d3f8c0e38d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410" y="4210606"/>
            <a:ext cx="3028013" cy="2441917"/>
          </a:xfrm>
          <a:prstGeom prst="rect">
            <a:avLst/>
          </a:prstGeom>
          <a:ln>
            <a:noFill/>
          </a:ln>
          <a:effectLst>
            <a:softEdge rad="635000"/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4936329-FDFC-9FA6-B09D-B8B646AB00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44770" y="3722120"/>
            <a:ext cx="1877731" cy="2816596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</a:t>
            </a:r>
            <a:r>
              <a:rPr lang="en-US" dirty="0" err="1"/>
              <a:t>Cont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799" y="1229194"/>
            <a:ext cx="8463619" cy="4812170"/>
          </a:xfrm>
        </p:spPr>
        <p:txBody>
          <a:bodyPr>
            <a:normAutofit lnSpcReduction="10000"/>
          </a:bodyPr>
          <a:lstStyle/>
          <a:p>
            <a:endParaRPr lang="en-US" dirty="0"/>
          </a:p>
          <a:p>
            <a:r>
              <a:rPr lang="en-US" sz="3200" dirty="0"/>
              <a:t>64 has been restored with RMGIC. </a:t>
            </a:r>
          </a:p>
          <a:p>
            <a:r>
              <a:rPr lang="en-US" sz="3200" dirty="0"/>
              <a:t>Then pt become slightly uncooperative during restoration of 65, resulting in ineffective moisture control</a:t>
            </a:r>
            <a:r>
              <a:rPr lang="en-US" sz="2800" dirty="0"/>
              <a:t>.</a:t>
            </a:r>
          </a:p>
          <a:p>
            <a:pPr marL="0" indent="0">
              <a:buNone/>
            </a:pPr>
            <a:endParaRPr lang="en-US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endParaRPr lang="en-US" sz="3600" dirty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Question: What would your choice of restoration be?</a:t>
            </a:r>
          </a:p>
          <a:p>
            <a:endParaRPr lang="en-US" sz="2800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B127B6AE-9BDD-F66F-4953-F82173F7F43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94"/>
          <a:stretch>
            <a:fillRect/>
          </a:stretch>
        </p:blipFill>
        <p:spPr bwMode="auto">
          <a:xfrm>
            <a:off x="7929802" y="253260"/>
            <a:ext cx="4097049" cy="1677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799" y="1678898"/>
            <a:ext cx="8463619" cy="4362465"/>
          </a:xfrm>
        </p:spPr>
        <p:txBody>
          <a:bodyPr>
            <a:normAutofit/>
          </a:bodyPr>
          <a:lstStyle/>
          <a:p>
            <a:r>
              <a:rPr lang="en-US" sz="2800" dirty="0"/>
              <a:t>Stainless steel crowns/ Hall technique should be used to obtain a good coronal seal</a:t>
            </a:r>
          </a:p>
          <a:p>
            <a:r>
              <a:rPr lang="en-US" sz="2800" dirty="0"/>
              <a:t>Glass Ionomer Cement : as interim filling 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/>
          <p:nvPr/>
        </p:nvSpPr>
        <p:spPr>
          <a:xfrm>
            <a:off x="553720" y="702945"/>
            <a:ext cx="10191115" cy="579310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3600" dirty="0"/>
              <a:t>Scenario continues….appointment given one week later</a:t>
            </a:r>
          </a:p>
          <a:p>
            <a:pPr>
              <a:buNone/>
            </a:pPr>
            <a:endParaRPr lang="en-US" sz="3600" dirty="0"/>
          </a:p>
          <a:p>
            <a:pPr>
              <a:buNone/>
            </a:pPr>
            <a:r>
              <a:rPr lang="en-US" sz="3600" dirty="0"/>
              <a:t>Teeth 75(O) large occlusal carious lesion </a:t>
            </a:r>
          </a:p>
          <a:p>
            <a:pPr>
              <a:buNone/>
            </a:pPr>
            <a:r>
              <a:rPr lang="en-US" sz="3600" dirty="0"/>
              <a:t>- very frequent pain on eating and brushing</a:t>
            </a:r>
          </a:p>
          <a:p>
            <a:pPr>
              <a:buNone/>
            </a:pPr>
            <a:r>
              <a:rPr lang="en-US" sz="3600" dirty="0"/>
              <a:t>-no sinus track, not TTP, </a:t>
            </a:r>
          </a:p>
          <a:p>
            <a:pPr>
              <a:buNone/>
            </a:pPr>
            <a:r>
              <a:rPr lang="en-US" sz="3600" dirty="0"/>
              <a:t>-IOPA shows dentinal caries close to pulp horns </a:t>
            </a:r>
          </a:p>
          <a:p>
            <a:pPr>
              <a:buFont typeface="Wingdings 3" panose="05040102010807070707" charset="2"/>
              <a:buNone/>
            </a:pPr>
            <a:endParaRPr lang="en-US" sz="3600" dirty="0"/>
          </a:p>
          <a:p>
            <a:pPr>
              <a:buFont typeface="Wingdings 3" panose="05040102010807070707" charset="2"/>
              <a:buNone/>
            </a:pPr>
            <a:r>
              <a:rPr lang="en-US" sz="3600" b="1" dirty="0"/>
              <a:t>Question: What is the most likely pulpal diagnosis and provide treatment suggestions for the 75? </a:t>
            </a:r>
            <a:endParaRPr lang="en-US" sz="2000" b="1" dirty="0"/>
          </a:p>
        </p:txBody>
      </p:sp>
      <p:pic>
        <p:nvPicPr>
          <p:cNvPr id="2" name="Content Placeholder 3" descr="Slide6">
            <a:extLst>
              <a:ext uri="{FF2B5EF4-FFF2-40B4-BE49-F238E27FC236}">
                <a16:creationId xmlns:a16="http://schemas.microsoft.com/office/drawing/2014/main" id="{45D493B7-22C4-566A-1E54-9817D799685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2" b="11678"/>
          <a:stretch>
            <a:fillRect/>
          </a:stretch>
        </p:blipFill>
        <p:spPr bwMode="auto">
          <a:xfrm>
            <a:off x="9458793" y="1581222"/>
            <a:ext cx="2488368" cy="1255059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635000" y="1334135"/>
            <a:ext cx="10922000" cy="5259070"/>
          </a:xfrm>
        </p:spPr>
        <p:txBody>
          <a:bodyPr>
            <a:noAutofit/>
          </a:bodyPr>
          <a:lstStyle/>
          <a:p>
            <a:pPr marL="400050" lvl="1" indent="0"/>
            <a:endParaRPr lang="en-US" sz="2400" dirty="0"/>
          </a:p>
          <a:p>
            <a:r>
              <a:rPr lang="en-US" sz="3200" dirty="0"/>
              <a:t>Pulpal diagnosis of 75: Reversible pulpitis</a:t>
            </a:r>
          </a:p>
          <a:p>
            <a:r>
              <a:rPr lang="en-US" sz="3200" dirty="0"/>
              <a:t>With view of proximity to pulp – possibility of pulpal exposure during caries removal</a:t>
            </a:r>
          </a:p>
          <a:p>
            <a:r>
              <a:rPr lang="en-US" sz="3200" dirty="0"/>
              <a:t> Topical LA followed by local analgesia for 75 –Child may become uncooperative once pain is experienced, hence it is prudent to deliver the LA prior to procedure in anticipation of a pulpal exposure</a:t>
            </a:r>
          </a:p>
          <a:p>
            <a:r>
              <a:rPr lang="en-US" sz="3200" dirty="0"/>
              <a:t>Selective caries removal - refer to chart</a:t>
            </a:r>
          </a:p>
          <a:p>
            <a:pPr marL="0" indent="0">
              <a:buNone/>
            </a:pPr>
            <a:r>
              <a:rPr lang="en-US" sz="28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5000" y="264795"/>
            <a:ext cx="87847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Answer</a:t>
            </a:r>
            <a:r>
              <a:rPr lang="en-US" sz="2800" b="1" dirty="0"/>
              <a:t>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52697" y="857730"/>
            <a:ext cx="5029200" cy="461665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/>
              <a:t>75: Selective caries removal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8599" y="2277846"/>
            <a:ext cx="2264229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Close to pulp, no exposure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935183" y="2266860"/>
            <a:ext cx="2264229" cy="120032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Close to pulp, </a:t>
            </a:r>
          </a:p>
          <a:p>
            <a:pPr algn="ctr"/>
            <a:r>
              <a:rPr lang="en-US" dirty="0"/>
              <a:t>non carious pin-point (&lt;1mm) exposure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41771" y="2277844"/>
            <a:ext cx="2264229" cy="646331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Carious pulpal exposure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3784" y="3831770"/>
            <a:ext cx="2013857" cy="120032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Indirect pulp capping</a:t>
            </a:r>
          </a:p>
          <a:p>
            <a:pPr algn="ctr"/>
            <a:r>
              <a:rPr lang="en-US" dirty="0"/>
              <a:t>+ final restoration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0370" y="3802423"/>
            <a:ext cx="2013857" cy="1754326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Direct pulp capping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+ final restoration</a:t>
            </a:r>
          </a:p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66833" y="3802423"/>
            <a:ext cx="2013857" cy="1846659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Pulpotomy</a:t>
            </a:r>
          </a:p>
          <a:p>
            <a:r>
              <a:rPr lang="en-US" sz="1600" dirty="0">
                <a:solidFill>
                  <a:srgbClr val="FF0000"/>
                </a:solidFill>
              </a:rPr>
              <a:t>Indicated when the pulp is not </a:t>
            </a:r>
            <a:r>
              <a:rPr lang="en-US" sz="1600" dirty="0" err="1">
                <a:solidFill>
                  <a:srgbClr val="FF0000"/>
                </a:solidFill>
              </a:rPr>
              <a:t>hyperaemic</a:t>
            </a:r>
            <a:r>
              <a:rPr lang="en-US" sz="1600" dirty="0">
                <a:solidFill>
                  <a:srgbClr val="FF0000"/>
                </a:solidFill>
              </a:rPr>
              <a:t>, </a:t>
            </a:r>
            <a:r>
              <a:rPr lang="en-US" sz="1600" dirty="0" err="1">
                <a:solidFill>
                  <a:srgbClr val="FF0000"/>
                </a:solidFill>
              </a:rPr>
              <a:t>ie</a:t>
            </a:r>
            <a:r>
              <a:rPr lang="en-US" sz="1600" dirty="0">
                <a:solidFill>
                  <a:srgbClr val="FF0000"/>
                </a:solidFill>
              </a:rPr>
              <a:t> bleeding stops </a:t>
            </a:r>
            <a:r>
              <a:rPr lang="en-US" sz="1600" dirty="0" err="1">
                <a:solidFill>
                  <a:srgbClr val="FF0000"/>
                </a:solidFill>
              </a:rPr>
              <a:t>spontenously</a:t>
            </a:r>
            <a:r>
              <a:rPr lang="en-US" sz="1600" dirty="0">
                <a:solidFill>
                  <a:srgbClr val="FF0000"/>
                </a:solidFill>
              </a:rPr>
              <a:t> within 3-5 minutes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899071" y="3792113"/>
            <a:ext cx="2013857" cy="2092881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Pulpectomy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Indicated when the pulp is </a:t>
            </a:r>
            <a:r>
              <a:rPr lang="en-US" sz="1600" dirty="0" err="1">
                <a:solidFill>
                  <a:srgbClr val="FF0000"/>
                </a:solidFill>
              </a:rPr>
              <a:t>hyperaemic</a:t>
            </a:r>
            <a:r>
              <a:rPr lang="en-US" sz="1600" dirty="0">
                <a:solidFill>
                  <a:srgbClr val="FF0000"/>
                </a:solidFill>
              </a:rPr>
              <a:t>, or pulp tissues are necrotic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FF0000"/>
                </a:solidFill>
              </a:rPr>
              <a:t>LSTR</a:t>
            </a:r>
          </a:p>
          <a:p>
            <a:r>
              <a:rPr lang="en-US" sz="1600" dirty="0">
                <a:solidFill>
                  <a:srgbClr val="FF0000"/>
                </a:solidFill>
              </a:rPr>
              <a:t> </a:t>
            </a:r>
            <a:endParaRPr lang="en-US" sz="1600" dirty="0"/>
          </a:p>
        </p:txBody>
      </p:sp>
      <p:cxnSp>
        <p:nvCxnSpPr>
          <p:cNvPr id="14" name="Straight Connector 13"/>
          <p:cNvCxnSpPr>
            <a:stCxn id="2" idx="2"/>
          </p:cNvCxnSpPr>
          <p:nvPr/>
        </p:nvCxnSpPr>
        <p:spPr>
          <a:xfrm>
            <a:off x="5067297" y="1319395"/>
            <a:ext cx="0" cy="35476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H="1">
            <a:off x="1360712" y="1654629"/>
            <a:ext cx="7413173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endCxn id="3" idx="0"/>
          </p:cNvCxnSpPr>
          <p:nvPr/>
        </p:nvCxnSpPr>
        <p:spPr>
          <a:xfrm>
            <a:off x="1360712" y="1654629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8773879" y="1672424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067297" y="1643643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067297" y="3184698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1360712" y="2924175"/>
            <a:ext cx="0" cy="86462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7817302" y="3165587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9905994" y="3190190"/>
            <a:ext cx="2" cy="62321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H="1" flipV="1">
            <a:off x="7773761" y="3184698"/>
            <a:ext cx="2132233" cy="8307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H="1">
            <a:off x="8773879" y="2951593"/>
            <a:ext cx="5440" cy="213994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461" y="644577"/>
            <a:ext cx="7768959" cy="3406259"/>
          </a:xfrm>
        </p:spPr>
        <p:txBody>
          <a:bodyPr/>
          <a:lstStyle/>
          <a:p>
            <a:pPr algn="ctr"/>
            <a:r>
              <a:rPr lang="en-US" sz="4000" dirty="0">
                <a:solidFill>
                  <a:schemeClr val="tx1"/>
                </a:solidFill>
              </a:rPr>
              <a:t>Question: What are the materials used for indirect  and direct pulp capping?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F88B2A-1DA0-D2F0-4937-387B001EA3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0DCD1-B335-14E0-8929-B1E65AB4E4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Answer : What are the materials used for indirect  and direct pulp capping?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E5AE8-7576-A83B-4D29-B648D95C19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94675" y="2160589"/>
            <a:ext cx="5096656" cy="4480054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Indirect pulp capping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Biodentine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alcium hydroxide,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Theracal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LC,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Dycal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B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onding agent liners,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M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ineral Trioxide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ggregate,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G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lass Ionomer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ement,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Resin Modified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G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lass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onomer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ement</a:t>
            </a:r>
            <a:endParaRPr lang="en-US" sz="24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385EF57-36D4-E8AC-2D8A-6535E2F42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191" y="2160588"/>
            <a:ext cx="4914452" cy="3880773"/>
          </a:xfrm>
        </p:spPr>
        <p:txBody>
          <a:bodyPr>
            <a:normAutofit lnSpcReduction="10000"/>
          </a:bodyPr>
          <a:lstStyle/>
          <a:p>
            <a:r>
              <a:rPr lang="en-US" sz="2400" b="1" dirty="0">
                <a:solidFill>
                  <a:schemeClr val="bg2">
                    <a:lumMod val="10000"/>
                  </a:schemeClr>
                </a:solidFill>
              </a:rPr>
              <a:t>Direct pulp capping</a:t>
            </a:r>
          </a:p>
          <a:p>
            <a:pPr marL="0" indent="0">
              <a:buNone/>
            </a:pPr>
            <a:r>
              <a:rPr lang="en-US" sz="2400" dirty="0"/>
              <a:t>(Evidence indicates poor outcomes, to consider vital pulpotomy which has much higher success rates in primary dentition)</a:t>
            </a:r>
          </a:p>
        </p:txBody>
      </p:sp>
    </p:spTree>
    <p:extLst>
      <p:ext uri="{BB962C8B-B14F-4D97-AF65-F5344CB8AC3E}">
        <p14:creationId xmlns:p14="http://schemas.microsoft.com/office/powerpoint/2010/main" val="19003666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663908"/>
            <a:ext cx="8463619" cy="2068642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Question: What are the materials used for vital pulpotomy?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9" cy="859436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002060"/>
                </a:solidFill>
              </a:rPr>
              <a:t>Answer: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09074" y="2095275"/>
            <a:ext cx="8463619" cy="3880772"/>
          </a:xfrm>
        </p:spPr>
        <p:txBody>
          <a:bodyPr>
            <a:normAutofit lnSpcReduction="10000"/>
          </a:bodyPr>
          <a:lstStyle/>
          <a:p>
            <a:r>
              <a:rPr lang="en-US" sz="3200" dirty="0"/>
              <a:t>Mineral Trioxide Aggregate (MTA)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</a:endParaRPr>
          </a:p>
          <a:p>
            <a:r>
              <a:rPr lang="en-US" sz="3200" dirty="0"/>
              <a:t>1:5 dilution of </a:t>
            </a:r>
            <a:r>
              <a:rPr lang="en-US" sz="3200" dirty="0" err="1"/>
              <a:t>Formocresol</a:t>
            </a:r>
            <a:endParaRPr lang="en-US" sz="3200" dirty="0"/>
          </a:p>
          <a:p>
            <a:r>
              <a:rPr lang="en-US" sz="3200" dirty="0"/>
              <a:t>Ferric Sulphate</a:t>
            </a:r>
          </a:p>
          <a:p>
            <a:r>
              <a:rPr lang="en-US" sz="3200" dirty="0" err="1"/>
              <a:t>Biodentine</a:t>
            </a:r>
            <a:endParaRPr lang="en-US" sz="3200" dirty="0"/>
          </a:p>
          <a:p>
            <a:endParaRPr lang="en-US" sz="2400" dirty="0"/>
          </a:p>
          <a:p>
            <a:pPr>
              <a:buFont typeface="Arial" panose="020B0604020202020204" pitchFamily="34" charset="0"/>
              <a:buChar char="•"/>
            </a:pPr>
            <a:endParaRPr lang="en-US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C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alcium 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H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ydroxide</a:t>
            </a:r>
            <a:r>
              <a:rPr lang="en-US" sz="2400" dirty="0">
                <a:solidFill>
                  <a:srgbClr val="000000"/>
                </a:solidFill>
                <a:latin typeface="Arial" panose="020B0604020202020204" pitchFamily="34" charset="0"/>
              </a:rPr>
              <a:t> should NOT be used </a:t>
            </a:r>
            <a:endParaRPr lang="en-US" sz="2400" b="0" i="0" u="none" strike="noStrike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All other treatment were completed in subsequent appointments and patient was placed on a 3 month recall (high caries risk)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609600"/>
            <a:ext cx="8463617" cy="664030"/>
          </a:xfrm>
        </p:spPr>
        <p:txBody>
          <a:bodyPr/>
          <a:lstStyle/>
          <a:p>
            <a:r>
              <a:rPr lang="en-US" dirty="0"/>
              <a:t>Scenario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12799" y="1273630"/>
            <a:ext cx="8463619" cy="4767734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en-US" dirty="0"/>
              <a:t>	</a:t>
            </a:r>
            <a:r>
              <a:rPr lang="en-US" sz="3200" dirty="0"/>
              <a:t>Lily, a 5 years old girl, was brought to our </a:t>
            </a:r>
            <a:r>
              <a:rPr lang="en-US" sz="3200" dirty="0" err="1"/>
              <a:t>Klinik</a:t>
            </a:r>
            <a:r>
              <a:rPr lang="en-US" sz="3200" dirty="0"/>
              <a:t> </a:t>
            </a:r>
            <a:r>
              <a:rPr lang="en-US" sz="3200" dirty="0" err="1"/>
              <a:t>Pergigian</a:t>
            </a:r>
            <a:r>
              <a:rPr lang="en-US" sz="3200" dirty="0"/>
              <a:t> Primer with a concern regarding her multiple decayed teeth.  </a:t>
            </a:r>
          </a:p>
          <a:p>
            <a:pPr algn="just">
              <a:buNone/>
            </a:pPr>
            <a:r>
              <a:rPr lang="en-US" sz="3200" dirty="0"/>
              <a:t>   Parents report a history of occasional pain when eating. </a:t>
            </a:r>
          </a:p>
          <a:p>
            <a:pPr algn="just">
              <a:buNone/>
            </a:pPr>
            <a:r>
              <a:rPr lang="en-US" sz="3200" dirty="0"/>
              <a:t>	Medically healthy and has no known allergies. </a:t>
            </a:r>
          </a:p>
          <a:p>
            <a:pPr algn="just">
              <a:buNone/>
            </a:pPr>
            <a:endParaRPr lang="en-US" sz="3200" dirty="0"/>
          </a:p>
          <a:p>
            <a:pPr marL="0" indent="0">
              <a:buNone/>
            </a:pPr>
            <a:r>
              <a:rPr lang="en-US" sz="3200" dirty="0"/>
              <a:t>  Moderate oral hygiene</a:t>
            </a:r>
          </a:p>
          <a:p>
            <a:pPr marL="0" indent="0">
              <a:buNone/>
            </a:pPr>
            <a:r>
              <a:rPr lang="en-US" sz="3200" dirty="0"/>
              <a:t>   Generally, she was potentially  cooperative.       </a:t>
            </a:r>
          </a:p>
          <a:p>
            <a:pPr marL="0" indent="0">
              <a:buNone/>
            </a:pPr>
            <a:r>
              <a:rPr lang="en-US" sz="3200" dirty="0"/>
              <a:t>   Extra Oral : NAD </a:t>
            </a:r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993692" y="2967335"/>
            <a:ext cx="5868625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80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Thank You</a:t>
            </a:r>
            <a:endParaRPr lang="en-MY" sz="80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1908" y="589432"/>
            <a:ext cx="8229600" cy="439718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015" y="1660507"/>
            <a:ext cx="8229600" cy="5197493"/>
          </a:xfrm>
        </p:spPr>
        <p:txBody>
          <a:bodyPr>
            <a:normAutofit/>
          </a:bodyPr>
          <a:lstStyle/>
          <a:p>
            <a:r>
              <a:rPr lang="en-US" sz="2800" dirty="0"/>
              <a:t>Intra Oral  examination :</a:t>
            </a:r>
          </a:p>
          <a:p>
            <a:pPr lvl="1"/>
            <a:r>
              <a:rPr lang="en-US" sz="2800" dirty="0"/>
              <a:t>Deep and large  caries on 54, 65, 74, 75, 84</a:t>
            </a:r>
          </a:p>
          <a:p>
            <a:pPr lvl="1"/>
            <a:r>
              <a:rPr lang="en-US" sz="2800" dirty="0"/>
              <a:t> Intact temporary restoration on 85 </a:t>
            </a:r>
          </a:p>
          <a:p>
            <a:pPr lvl="1"/>
            <a:r>
              <a:rPr lang="en-US" sz="2800" dirty="0"/>
              <a:t>Minimal Caries on   52, 51, 61, 62 – no lesions on the soft tissue, teeth not TTP</a:t>
            </a:r>
          </a:p>
          <a:p>
            <a:pPr lvl="1"/>
            <a:r>
              <a:rPr lang="en-US" sz="2800" dirty="0"/>
              <a:t>Draining sinus noted on 84</a:t>
            </a:r>
          </a:p>
          <a:p>
            <a:pPr lvl="1"/>
            <a:r>
              <a:rPr lang="en-US" sz="2800" dirty="0"/>
              <a:t>Generally, well aligned teeth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Clinical photos</a:t>
            </a:r>
            <a:endParaRPr lang="en-MY" dirty="0"/>
          </a:p>
        </p:txBody>
      </p:sp>
      <p:pic>
        <p:nvPicPr>
          <p:cNvPr id="4" name="Content Placeholder 3" descr="Slide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612" b="11678"/>
          <a:stretch>
            <a:fillRect/>
          </a:stretch>
        </p:blipFill>
        <p:spPr bwMode="auto">
          <a:xfrm>
            <a:off x="4931764" y="3543678"/>
            <a:ext cx="6205928" cy="3130085"/>
          </a:xfrm>
          <a:prstGeom prst="rect">
            <a:avLst/>
          </a:prstGeom>
          <a:noFill/>
          <a:ln w="5715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794"/>
          <a:stretch>
            <a:fillRect/>
          </a:stretch>
        </p:blipFill>
        <p:spPr bwMode="auto">
          <a:xfrm>
            <a:off x="4801592" y="950534"/>
            <a:ext cx="6205928" cy="254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5030" y="2220742"/>
            <a:ext cx="4456562" cy="270685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2205" y="2413635"/>
            <a:ext cx="3902710" cy="654050"/>
          </a:xfrm>
        </p:spPr>
        <p:txBody>
          <a:bodyPr>
            <a:normAutofit/>
          </a:bodyPr>
          <a:lstStyle/>
          <a:p>
            <a:r>
              <a:rPr lang="en-US" dirty="0"/>
              <a:t>Question 1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15940" y="3235414"/>
            <a:ext cx="8329642" cy="255079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What are the treatment suggestions for </a:t>
            </a:r>
          </a:p>
          <a:p>
            <a:pPr marL="0" indent="0">
              <a:buNone/>
            </a:pPr>
            <a:r>
              <a:rPr lang="en-US" sz="3600" dirty="0">
                <a:solidFill>
                  <a:schemeClr val="bg2">
                    <a:lumMod val="10000"/>
                  </a:schemeClr>
                </a:solidFill>
              </a:rPr>
              <a:t>52,51,61 and 62? </a:t>
            </a:r>
          </a:p>
          <a:p>
            <a:pPr marL="0" indent="0">
              <a:buNone/>
            </a:pPr>
            <a:endParaRPr lang="en-US" sz="2000" dirty="0"/>
          </a:p>
        </p:txBody>
      </p:sp>
      <p:pic>
        <p:nvPicPr>
          <p:cNvPr id="1026" name="Picture 2" descr="C:\Users\aminahm\Desktop\Dr AM 2022\CPG ECC\white-spot-lesions-and-holes-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54775" y="390525"/>
            <a:ext cx="4098290" cy="24898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0773" y="535571"/>
            <a:ext cx="8229600" cy="654032"/>
          </a:xfrm>
        </p:spPr>
        <p:txBody>
          <a:bodyPr>
            <a:normAutofit/>
          </a:bodyPr>
          <a:lstStyle/>
          <a:p>
            <a:r>
              <a:rPr lang="en-US" dirty="0"/>
              <a:t>Answer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23" y="1777552"/>
            <a:ext cx="8329642" cy="491174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3600" b="1" dirty="0"/>
              <a:t>First Step: Pt specific Preventive measures: </a:t>
            </a:r>
          </a:p>
          <a:p>
            <a:r>
              <a:rPr lang="en-US" sz="3600" b="1" dirty="0"/>
              <a:t>  OHI </a:t>
            </a:r>
          </a:p>
          <a:p>
            <a:r>
              <a:rPr lang="en-US" sz="3600" b="1" dirty="0"/>
              <a:t>  tooth brush instruction</a:t>
            </a:r>
          </a:p>
          <a:p>
            <a:r>
              <a:rPr lang="en-US" sz="3600" b="1" dirty="0"/>
              <a:t>  specific dietary advice should be provided based on the caries risk assessment.</a:t>
            </a:r>
            <a:endParaRPr lang="en-US" sz="2000" b="1" dirty="0"/>
          </a:p>
        </p:txBody>
      </p:sp>
      <p:pic>
        <p:nvPicPr>
          <p:cNvPr id="1026" name="Picture 2" descr="C:\Users\aminahm\Desktop\Dr AM 2022\CPG ECC\white-spot-lesions-and-holes-1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444722" y="601654"/>
            <a:ext cx="3747278" cy="22762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74043" y="2111650"/>
            <a:ext cx="8463618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2800" dirty="0"/>
              <a:t>Non-invasive treatment:52,51,61,62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800" dirty="0"/>
              <a:t>Silver diamine fluoride 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800" dirty="0"/>
              <a:t>Resin infiltration may be used on non-cavitated carious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r>
              <a:rPr lang="en-US" sz="2800" dirty="0"/>
              <a:t> Topical Fl </a:t>
            </a:r>
          </a:p>
          <a:p>
            <a:pPr marL="800100" lvl="1" indent="-342900" algn="just">
              <a:buFont typeface="Courier New" panose="02070309020205020404" pitchFamily="49" charset="0"/>
              <a:buChar char="o"/>
            </a:pPr>
            <a:endParaRPr lang="en-US" sz="2800" dirty="0"/>
          </a:p>
          <a:p>
            <a:r>
              <a:rPr lang="en-US" sz="2800" dirty="0"/>
              <a:t>Invasive treatment:51,61</a:t>
            </a:r>
          </a:p>
          <a:p>
            <a:pPr marL="400050" lvl="1" indent="0">
              <a:buFont typeface="Courier New" panose="02070309020205020404" pitchFamily="49" charset="0"/>
              <a:buChar char="o"/>
            </a:pPr>
            <a:r>
              <a:rPr lang="en-US" sz="2800" dirty="0"/>
              <a:t>	restorations with either composite, compomer or RM GIC  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Answer 1 (</a:t>
            </a:r>
            <a:r>
              <a:rPr lang="en-US" dirty="0" err="1"/>
              <a:t>Cont</a:t>
            </a:r>
            <a:r>
              <a:rPr lang="en-US" dirty="0"/>
              <a:t>)</a:t>
            </a:r>
            <a:endParaRPr lang="en-MY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 txBox="1"/>
          <p:nvPr/>
        </p:nvSpPr>
        <p:spPr>
          <a:xfrm>
            <a:off x="554030" y="702795"/>
            <a:ext cx="10191311" cy="491174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panose="05040102010807070707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sz="3600" dirty="0"/>
              <a:t>Scenario </a:t>
            </a:r>
            <a:r>
              <a:rPr lang="en-US" sz="3600" dirty="0" err="1"/>
              <a:t>cont</a:t>
            </a:r>
            <a:r>
              <a:rPr lang="en-US" sz="3600" dirty="0"/>
              <a:t>:</a:t>
            </a:r>
          </a:p>
          <a:p>
            <a:pPr>
              <a:buNone/>
            </a:pPr>
            <a:endParaRPr lang="en-US" sz="3600" dirty="0"/>
          </a:p>
          <a:p>
            <a:pPr>
              <a:buNone/>
            </a:pPr>
            <a:r>
              <a:rPr lang="en-US" sz="3600" dirty="0"/>
              <a:t>Teeth 54(DO) &amp; 65(O) with ICDAS code 4</a:t>
            </a:r>
          </a:p>
          <a:p>
            <a:pPr>
              <a:buNone/>
            </a:pPr>
            <a:r>
              <a:rPr lang="en-US" sz="3600" dirty="0"/>
              <a:t>-pain on eating occasionally, no sinus track, not TTP, </a:t>
            </a:r>
          </a:p>
          <a:p>
            <a:pPr>
              <a:buNone/>
            </a:pPr>
            <a:r>
              <a:rPr lang="en-US" sz="3600" dirty="0"/>
              <a:t>-IOPA shows dentinal caries not encroaching into pulp</a:t>
            </a:r>
          </a:p>
          <a:p>
            <a:pPr>
              <a:buFont typeface="Wingdings 3" panose="05040102010807070707" charset="2"/>
              <a:buNone/>
            </a:pPr>
            <a:endParaRPr lang="en-US" sz="3600" dirty="0"/>
          </a:p>
          <a:p>
            <a:pPr>
              <a:buFont typeface="Wingdings 3" panose="05040102010807070707" charset="2"/>
              <a:buNone/>
            </a:pPr>
            <a:r>
              <a:rPr lang="en-US" sz="3600" b="1" dirty="0">
                <a:solidFill>
                  <a:schemeClr val="bg2">
                    <a:lumMod val="10000"/>
                  </a:schemeClr>
                </a:solidFill>
              </a:rPr>
              <a:t>Question: What is the most likely pulpal diagnosis and please provide  treatment suggestions for the 64 &amp; 65? </a:t>
            </a:r>
            <a:endParaRPr lang="en-US" sz="2000" b="1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380999" y="1305580"/>
            <a:ext cx="9691914" cy="4781861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en-US" sz="2400" dirty="0"/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600" dirty="0"/>
              <a:t> 54 &amp; 65 pulpal diagnosis: Reversible pulpitis</a:t>
            </a:r>
          </a:p>
          <a:p>
            <a:pPr algn="just">
              <a:buFont typeface="Wingdings" panose="05000000000000000000" pitchFamily="2" charset="2"/>
              <a:buChar char="§"/>
            </a:pPr>
            <a:r>
              <a:rPr lang="en-US" sz="3600" dirty="0"/>
              <a:t>Treatment</a:t>
            </a:r>
          </a:p>
          <a:p>
            <a:pPr marL="400050" lvl="1" indent="0"/>
            <a:r>
              <a:rPr lang="en-US" sz="3600" dirty="0"/>
              <a:t>	Selective caries removal </a:t>
            </a:r>
          </a:p>
          <a:p>
            <a:pPr marL="400050" lvl="1" indent="0"/>
            <a:r>
              <a:rPr lang="en-US" sz="3600" dirty="0"/>
              <a:t> 	 Followed by composite / RMGIC restoration/ SSC if child is cooperative and good moisture control can be achieved</a:t>
            </a:r>
          </a:p>
          <a:p>
            <a:pPr marL="0" indent="0"/>
            <a:endParaRPr lang="en-US" sz="2400" dirty="0"/>
          </a:p>
          <a:p>
            <a:pPr marL="0" indent="0">
              <a:buNone/>
            </a:pPr>
            <a:r>
              <a:rPr lang="en-US" sz="2400" dirty="0"/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80999" y="652438"/>
            <a:ext cx="80554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/>
              <a:t>Answer</a:t>
            </a:r>
            <a:r>
              <a:rPr lang="en-US" sz="2800" b="1" dirty="0"/>
              <a:t> 2: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2">
      <a:dk1>
        <a:srgbClr val="461E64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725</Words>
  <Application>Microsoft Office PowerPoint</Application>
  <PresentationFormat>Widescreen</PresentationFormat>
  <Paragraphs>114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Courier New</vt:lpstr>
      <vt:lpstr>Trebuchet MS</vt:lpstr>
      <vt:lpstr>Wingdings</vt:lpstr>
      <vt:lpstr>Wingdings 3</vt:lpstr>
      <vt:lpstr>Facet</vt:lpstr>
      <vt:lpstr>           TRAINING OF CORE TRAINERS   CLINICAL PRACTICE GUIDELINE    MANAGEMENT OF EARLY CHILDHOOD CARIES (3RD EDITION) </vt:lpstr>
      <vt:lpstr>Scenario</vt:lpstr>
      <vt:lpstr>PowerPoint Presentation</vt:lpstr>
      <vt:lpstr>Clinical photos</vt:lpstr>
      <vt:lpstr>Question 1 </vt:lpstr>
      <vt:lpstr>Answer 1</vt:lpstr>
      <vt:lpstr>Answer 1 (Cont)</vt:lpstr>
      <vt:lpstr>PowerPoint Presentation</vt:lpstr>
      <vt:lpstr>PowerPoint Presentation</vt:lpstr>
      <vt:lpstr>Scenario Cont</vt:lpstr>
      <vt:lpstr>Answer </vt:lpstr>
      <vt:lpstr>PowerPoint Presentation</vt:lpstr>
      <vt:lpstr>PowerPoint Presentation</vt:lpstr>
      <vt:lpstr>PowerPoint Presentation</vt:lpstr>
      <vt:lpstr>Question: What are the materials used for indirect  and direct pulp capping?</vt:lpstr>
      <vt:lpstr>Answer : What are the materials used for indirect  and direct pulp capping?</vt:lpstr>
      <vt:lpstr>Question: What are the materials used for vital pulpotomy?</vt:lpstr>
      <vt:lpstr>Answer: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Yogeswari A/P Sivapragasam</dc:creator>
  <cp:lastModifiedBy>parveensathia@gmail.com</cp:lastModifiedBy>
  <cp:revision>13</cp:revision>
  <dcterms:created xsi:type="dcterms:W3CDTF">2025-02-12T13:33:00Z</dcterms:created>
  <dcterms:modified xsi:type="dcterms:W3CDTF">2025-12-01T03:38:20Z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0D935D12939042558723DC5647650C65_13</vt:lpwstr>
  </property>
  <property fmtid="{D5CDD505-2E9C-101B-9397-08002B2CF9AE}" pid="3" name="KSOProductBuildVer">
    <vt:lpwstr>1033-12.2.0.23131</vt:lpwstr>
  </property>
</Properties>
</file>